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78" r:id="rId6"/>
    <p:sldId id="279" r:id="rId7"/>
    <p:sldId id="285" r:id="rId8"/>
    <p:sldId id="280" r:id="rId9"/>
    <p:sldId id="281" r:id="rId10"/>
    <p:sldId id="28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2" r:id="rId20"/>
    <p:sldId id="275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88" autoAdjust="0"/>
    <p:restoredTop sz="94660" autoAdjust="0"/>
  </p:normalViewPr>
  <p:slideViewPr>
    <p:cSldViewPr>
      <p:cViewPr>
        <p:scale>
          <a:sx n="100" d="100"/>
          <a:sy n="100" d="100"/>
        </p:scale>
        <p:origin x="-78" y="2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235743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5/14/2018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\Desktop\&#9835;&#9835;Musique%20pour%20Piano%20et%20Violon&#9835;&#9835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933056"/>
            <a:ext cx="7772400" cy="1470025"/>
          </a:xfrm>
        </p:spPr>
        <p:txBody>
          <a:bodyPr/>
          <a:lstStyle/>
          <a:p>
            <a:r>
              <a:rPr lang="fr-FR" b="1" i="1" dirty="0" smtClean="0">
                <a:solidFill>
                  <a:srgbClr val="FFFF00"/>
                </a:solidFill>
              </a:rPr>
              <a:t>Les pistes de Révision du Système Comptable Financier</a:t>
            </a:r>
            <a:endParaRPr lang="fr-FR" b="1" i="1" dirty="0">
              <a:solidFill>
                <a:srgbClr val="FFFF00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000100" y="1714488"/>
            <a:ext cx="698658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4282" y="357166"/>
            <a:ext cx="1428760" cy="914400"/>
          </a:xfrm>
          <a:prstGeom prst="rect">
            <a:avLst/>
          </a:prstGeom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714480" y="214290"/>
            <a:ext cx="6715172" cy="12311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لجمهورية الجزائرية الديمقراطية الشعبية</a:t>
            </a:r>
            <a:endParaRPr kumimoji="0" lang="fr-FR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REPUBLIQUE ALGERIENNE DEMOCRATIQUE ET POPULAIRE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1" i="0" u="none" strike="noStrike" cap="none" normalizeH="0" baseline="0" dirty="0" err="1" smtClean="0">
                <a:ln>
                  <a:noFill/>
                </a:ln>
                <a:solidFill>
                  <a:srgbClr val="58585B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المصف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58585B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الوطني   للخبراء   المحاسبين</a:t>
            </a:r>
            <a:endParaRPr kumimoji="0" lang="fr-FR" sz="1700" b="0" i="0" u="none" strike="noStrike" cap="none" normalizeH="0" baseline="0" dirty="0" smtClean="0">
              <a:ln>
                <a:noFill/>
              </a:ln>
              <a:solidFill>
                <a:srgbClr val="58585B"/>
              </a:solidFill>
              <a:effectLst/>
              <a:latin typeface="Cambria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300" b="1" i="0" u="none" strike="noStrike" cap="none" normalizeH="0" baseline="0" dirty="0" smtClean="0">
                <a:ln>
                  <a:noFill/>
                </a:ln>
                <a:solidFill>
                  <a:srgbClr val="A61C20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0RDRE   NATIONAL  DES  EXPERTS-COMPTABLES</a:t>
            </a:r>
            <a:endParaRPr kumimoji="0" lang="fr-FR" sz="1300" b="0" i="0" u="none" strike="noStrike" cap="none" normalizeH="0" baseline="0" dirty="0" smtClean="0">
              <a:ln>
                <a:noFill/>
              </a:ln>
              <a:solidFill>
                <a:srgbClr val="A61C20"/>
              </a:solidFill>
              <a:effectLst/>
              <a:latin typeface="Cambria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(Régi par la loi 10-01 du 29 juin 2010 et le décret n° 11-25 du 27 Janvier 2011)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_________________________________________________________________________________________________________________________________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440" y="1571612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+mj-lt"/>
                <a:ea typeface="+mj-ea"/>
                <a:cs typeface="+mj-cs"/>
              </a:rPr>
              <a:t>JOURNÉE D’ÉTUDE</a:t>
            </a:r>
          </a:p>
          <a:p>
            <a:pPr algn="ctr"/>
            <a:r>
              <a:rPr lang="fr-FR" sz="2800" b="1" dirty="0" smtClean="0">
                <a:latin typeface="+mj-lt"/>
                <a:ea typeface="+mj-ea"/>
                <a:cs typeface="+mj-cs"/>
              </a:rPr>
              <a:t>« LE SYSTEME COMPTABLE FINANCIER, ÉVALUATION ET PROPOSITIONS DE REVISION » 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42910" y="6245231"/>
            <a:ext cx="7772400" cy="612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da-DK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Essadek ABDELOUAHAB et Mohamed-El-Habib MERHOUM</a:t>
            </a:r>
            <a:endParaRPr lang="fr-FR" sz="2400" b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♫♫Musique pour Piano et Violon♫♫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715272" y="642918"/>
            <a:ext cx="304800" cy="304800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3491880" y="3140968"/>
            <a:ext cx="2592288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Atelier  2</a:t>
            </a:r>
            <a:endParaRPr kumimoji="0" lang="fr-FR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  <p:bldP spid="11" grpId="0"/>
      <p:bldP spid="12" grpId="0" build="p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96043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Méthodologie de l’étude empirique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22389"/>
            <a:ext cx="7886700" cy="47259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fr-F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600" dirty="0"/>
              <a:t> </a:t>
            </a:r>
            <a:r>
              <a:rPr lang="fr-FR" sz="2600" dirty="0">
                <a:solidFill>
                  <a:schemeClr val="bg1"/>
                </a:solidFill>
              </a:rPr>
              <a:t>U</a:t>
            </a:r>
            <a:r>
              <a:rPr lang="fr-FR" dirty="0">
                <a:solidFill>
                  <a:schemeClr val="bg1"/>
                </a:solidFill>
              </a:rPr>
              <a:t>ne approche qualitative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fr-FR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Au moyen d’entretiens semis-directifs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fr-FR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Dirigeants comptables et financiers de PME.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fr-FR" dirty="0"/>
          </a:p>
          <a:p>
            <a:pPr fontAlgn="auto">
              <a:spcAft>
                <a:spcPts val="0"/>
              </a:spcAft>
              <a:buNone/>
              <a:defRPr/>
            </a:pP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4776F-2749-447C-B870-3E8C17D080E0}" type="slidenum">
              <a:rPr lang="fr-FR" sz="1600" b="1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10</a:t>
            </a:fld>
            <a:endParaRPr lang="fr-FR" sz="1600" b="1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96043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Exploitation des résultats</a:t>
            </a:r>
            <a:endParaRPr lang="fr-FR" sz="3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22389"/>
            <a:ext cx="8191822" cy="4725987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fr-F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Exploitation </a:t>
            </a:r>
            <a:r>
              <a:rPr lang="fr-FR" dirty="0">
                <a:solidFill>
                  <a:schemeClr val="bg1"/>
                </a:solidFill>
              </a:rPr>
              <a:t>des résultats de la recherche pour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fr-FR" dirty="0">
              <a:solidFill>
                <a:schemeClr val="bg1"/>
              </a:solidFill>
            </a:endParaRPr>
          </a:p>
          <a:p>
            <a:pPr lvl="2" algn="just"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bg1"/>
                </a:solidFill>
              </a:rPr>
              <a:t> évaluer le SCF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</a:p>
          <a:p>
            <a:pPr lvl="2" algn="just">
              <a:buNone/>
              <a:defRPr/>
            </a:pPr>
            <a:endParaRPr lang="fr-FR" sz="2800" dirty="0">
              <a:solidFill>
                <a:schemeClr val="bg1"/>
              </a:solidFill>
            </a:endParaRPr>
          </a:p>
          <a:p>
            <a:pPr lvl="2" algn="just"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bg1"/>
                </a:solidFill>
              </a:rPr>
              <a:t> et concevoir les modalités de sa </a:t>
            </a:r>
            <a:r>
              <a:rPr lang="fr-FR" sz="2800" dirty="0" smtClean="0">
                <a:solidFill>
                  <a:schemeClr val="bg1"/>
                </a:solidFill>
              </a:rPr>
              <a:t>révision à </a:t>
            </a:r>
            <a:r>
              <a:rPr lang="fr-FR" sz="2800" dirty="0">
                <a:solidFill>
                  <a:schemeClr val="bg1"/>
                </a:solidFill>
              </a:rPr>
              <a:t>la lumière de </a:t>
            </a:r>
            <a:r>
              <a:rPr lang="fr-FR" sz="2800" dirty="0" smtClean="0">
                <a:solidFill>
                  <a:schemeClr val="bg1"/>
                </a:solidFill>
              </a:rPr>
              <a:t>l’IFRS-PME et les IAS/IFRS. </a:t>
            </a:r>
            <a:endParaRPr lang="fr-FR" sz="2800" dirty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960438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Mode de recueil des données primaires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447801"/>
            <a:ext cx="7886700" cy="47847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400" b="1" dirty="0" smtClean="0">
                <a:latin typeface="Arial" charset="0"/>
                <a:ea typeface="Arial" charset="0"/>
                <a:cs typeface="Arial" charset="0"/>
              </a:rPr>
              <a:t>  </a:t>
            </a: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Un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guide d’entretien structuré par thèmes préalablement définis a été utilisé.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800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Des entretiens semi-directifs ont été menés, en face à face.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800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Période : décembre 2016 - janvier 2017.  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800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Durée :  45 minutes à une heure et 10 minutes. 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800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Les entretiens ont ensuite été retranscrits sous format Word.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51520" y="692696"/>
          <a:ext cx="8640959" cy="5628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312">
                  <a:extLst>
                    <a:ext uri="{9D8B030D-6E8A-4147-A177-3AD203B41FA5}"/>
                  </a:extLst>
                </a:gridCol>
                <a:gridCol w="1424265">
                  <a:extLst>
                    <a:ext uri="{9D8B030D-6E8A-4147-A177-3AD203B41FA5}"/>
                  </a:extLst>
                </a:gridCol>
                <a:gridCol w="1453697">
                  <a:extLst>
                    <a:ext uri="{9D8B030D-6E8A-4147-A177-3AD203B41FA5}"/>
                  </a:extLst>
                </a:gridCol>
                <a:gridCol w="1378839">
                  <a:extLst>
                    <a:ext uri="{9D8B030D-6E8A-4147-A177-3AD203B41FA5}"/>
                  </a:extLst>
                </a:gridCol>
                <a:gridCol w="1379724">
                  <a:extLst>
                    <a:ext uri="{9D8B030D-6E8A-4147-A177-3AD203B41FA5}"/>
                  </a:extLst>
                </a:gridCol>
                <a:gridCol w="1499122">
                  <a:extLst>
                    <a:ext uri="{9D8B030D-6E8A-4147-A177-3AD203B41FA5}"/>
                  </a:extLst>
                </a:gridCol>
              </a:tblGrid>
              <a:tr h="116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Entreprise</a:t>
                      </a:r>
                      <a:endParaRPr lang="fr-FR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(A)</a:t>
                      </a:r>
                      <a:endParaRPr lang="fr-FR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(B)</a:t>
                      </a:r>
                      <a:endParaRPr lang="fr-FR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(C)</a:t>
                      </a:r>
                      <a:endParaRPr lang="fr-FR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(D)</a:t>
                      </a:r>
                      <a:endParaRPr lang="fr-FR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(E)</a:t>
                      </a:r>
                      <a:endParaRPr lang="fr-FR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  <a:tr h="277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Secteur d’activité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 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Agro-alimentaire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Industrie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Eaux et ressource en eaux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Chimie industrielle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Réalisation et travaux de bâtiments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  <a:tr h="370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Produits vendus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Transformation et distribution de céréales 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Fabrication de fûts métalliques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Assainissement et distribution d’eau potable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Production de chlore et dérivés 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Logements, locaux, services, autres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  <a:tr h="422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Forme juridique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Société par action (privée)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Société par action (mixte)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Société par action (publique)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Entreprise publique économique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Société par action (publique)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Société par action (privée)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  <a:tr h="89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Publication de comptes consolidés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(Oui ou non)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Indiquer le nom et l’activité du groupe 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   Oui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Nom du groupe : Groupe (A)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Activité du groupe 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Transformation des céréales 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Importation des céréales ;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Oui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Nom du groupe : Groupe (B) international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Activité du groupe : Fabrication de fûts métalliques et en plastiques.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Oui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Nom du groupe : EPIC (C) Algérie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Activité du groupe : Distribution de l’eau potable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Oui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Nom du groupe : Groupe (D)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Activité du groupe : Produits chimiques et dérivés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Oui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Indiquer le nom et l’activité du groupe 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La SPA (E) comme société mère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  <a:tr h="833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Effectif des 3 dernières années 2013, 2014 et 2015 (Moyenne)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Moyenne d’effectif  2015 : 370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Moyenne d’effectif  2014 : 382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Moyenne d’effectif  2013 : 415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Moyenne d’effectif  2015 : 85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Moyenne d’effectif  2014 : 103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Moyenne d’effectif  2013 : 103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Moyenne d’effectif  2015 : 2 806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Moyenne d’effectif  2014 : 2 463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Moyenne d’effectif  2013 : 2 311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Moyenne d’effectif  2015 : 85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Moyenne d’effectif  2014 : 103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Moyenne d’effectif  2013 : 103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Moyenne d’effectif  2015 : 206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Moyenne d’effectif  2014 : 317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Moyenne d’effectif  2013 : 377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  <a:tr h="648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Chiffre d’affaires des 3 dernières années 2013, 2014 et 2015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 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CA 2015 : 5 736 452 Kda</a:t>
                      </a:r>
                      <a:endParaRPr lang="fr-FR" sz="8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CA 2014 : 5 606 425 Kda</a:t>
                      </a:r>
                      <a:endParaRPr lang="fr-FR" sz="8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CA 2013 : 4 585 545 Kda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CA 2015 : 1 09 731 </a:t>
                      </a:r>
                      <a:r>
                        <a:rPr lang="en-US" sz="800" b="1" dirty="0" err="1">
                          <a:effectLst/>
                        </a:rPr>
                        <a:t>Kda</a:t>
                      </a:r>
                      <a:endParaRPr lang="fr-FR" sz="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CA 2014 : 1 410 066 </a:t>
                      </a:r>
                      <a:r>
                        <a:rPr lang="en-US" sz="800" b="1" dirty="0" err="1">
                          <a:effectLst/>
                        </a:rPr>
                        <a:t>Kda</a:t>
                      </a:r>
                      <a:endParaRPr lang="fr-FR" sz="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CA 2013 : 1 011 389 </a:t>
                      </a:r>
                      <a:r>
                        <a:rPr lang="en-US" sz="800" b="1" dirty="0" err="1">
                          <a:effectLst/>
                        </a:rPr>
                        <a:t>Kda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CA 2015 : 2 148 452 Kda</a:t>
                      </a:r>
                      <a:endParaRPr lang="fr-FR" sz="8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CA 2014 : 1 925 386 Kda</a:t>
                      </a:r>
                      <a:endParaRPr lang="fr-FR" sz="8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CA 2013 : 1 783 147 Kda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CA 2015 : 632 704 Kda</a:t>
                      </a:r>
                      <a:endParaRPr lang="fr-FR" sz="8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CA 2014 : 818 516 Kda</a:t>
                      </a:r>
                      <a:endParaRPr lang="fr-FR" sz="8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CA 2013 : 815 777 Kda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CA 2015 : 452 261 Kda</a:t>
                      </a:r>
                      <a:endParaRPr lang="fr-FR" sz="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CA 2014 : 425 836 Kda</a:t>
                      </a:r>
                      <a:endParaRPr lang="fr-FR" sz="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CA 2013 : 545 836 Kda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  <a:tr h="48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Nom et prénom de la ou (ou des) personne(s) interrogée(s)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(A)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(B)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(C)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(D)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(E)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  <a:tr h="463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Fonction de la (ou des) personne(s) interrogée(s) 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Directeur financier et comptable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Directeur Général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Ex Directeur financier et comptable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Directeur financier et comptable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Directeur financier et comptable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Chef de service financier et comptable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  <a:tr h="1111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Date et durée de l’entretien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Date de l’entretien : 07 décembre 2016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Durée de l’entretien : 11h00m à  11h45m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Date de l’entretien : 15 décembre 2016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Durée de l’entretien : 14h30m à  15h30m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Date de l’entretien : 11 janvier 2017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Durée de l’entretien : 14h30m à  15h40m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 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Date de l’entretien : 20 décembre 2016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Durée de l’entretien 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Matinée : 10h00m à 11h00m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</a:rPr>
                        <a:t>Après midi : 13h30m à  14h20m</a:t>
                      </a:r>
                      <a:endParaRPr lang="fr-FR" sz="8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Date de l’entretien : 08 janvier 2017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Durée de l’entretien : 14h00m à  15h10m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39478" marR="39478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152128"/>
            <a:ext cx="8136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fr-FR" altLang="fr-FR" sz="1600" b="1" dirty="0">
                <a:solidFill>
                  <a:schemeClr val="accent2"/>
                </a:solidFill>
                <a:latin typeface="Arial" charset="0"/>
                <a:ea typeface="+mj-ea"/>
                <a:cs typeface="Arial" charset="0"/>
              </a:rPr>
              <a:t>Tableau </a:t>
            </a:r>
            <a:r>
              <a:rPr lang="fr-FR" altLang="fr-FR" sz="1600" b="1" dirty="0" smtClean="0">
                <a:solidFill>
                  <a:schemeClr val="accent2"/>
                </a:solidFill>
                <a:latin typeface="Arial" charset="0"/>
                <a:ea typeface="+mj-ea"/>
                <a:cs typeface="Arial" charset="0"/>
              </a:rPr>
              <a:t>Caractéristiques </a:t>
            </a:r>
            <a:r>
              <a:rPr lang="fr-FR" altLang="fr-FR" sz="1600" b="1" dirty="0">
                <a:solidFill>
                  <a:schemeClr val="accent2"/>
                </a:solidFill>
                <a:latin typeface="Arial" charset="0"/>
                <a:ea typeface="+mj-ea"/>
                <a:cs typeface="Arial" charset="0"/>
              </a:rPr>
              <a:t>des entités étudiées et des personnes interviewées </a:t>
            </a:r>
          </a:p>
          <a:p>
            <a:pPr algn="just" eaLnBrk="0" hangingPunct="0"/>
            <a:endParaRPr lang="fr-FR" altLang="fr-FR" sz="2000" dirty="0">
              <a:solidFill>
                <a:schemeClr val="bg1"/>
              </a:solidFill>
              <a:ea typeface="MS Mincho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960438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 </a:t>
            </a:r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Analyse des données primaires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79526"/>
            <a:ext cx="7886700" cy="507682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Une analyse des données primaires a été réalisée sans utiliser un logiciel d’analyse thématique.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900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Des « nœuds » ou mots-clés ont été créés en fonction des thématiques abordées par les interviewés.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900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Ce travail a permis d’affecter des mots, des phrases ou des paragraphes à un ou plusieurs « nœuds », en fonction de la perception du contenu.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900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Des requêtes ont ensuite été lancées pour savoir quel interviewé aborde la thématique en question.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900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1"/>
                </a:solidFill>
              </a:rPr>
              <a:t> Obtenir tous les passages codés avec tel ou tel nœud, comme préconisé par la technique de comptage proposée par Miles et Huberman (2003).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886700" cy="96043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Les résultats de l’étude empirique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79526"/>
            <a:ext cx="7886700" cy="50768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L’objectif de la recherche est d’utiliser les résultats pour 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800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>
                <a:solidFill>
                  <a:schemeClr val="bg1"/>
                </a:solidFill>
              </a:rPr>
              <a:t>Cerner </a:t>
            </a:r>
            <a:r>
              <a:rPr lang="fr-FR" dirty="0">
                <a:solidFill>
                  <a:schemeClr val="bg1"/>
                </a:solidFill>
              </a:rPr>
              <a:t>les insuffisances du </a:t>
            </a:r>
            <a:r>
              <a:rPr lang="fr-FR" dirty="0" smtClean="0">
                <a:solidFill>
                  <a:schemeClr val="bg1"/>
                </a:solidFill>
              </a:rPr>
              <a:t>SCF;</a:t>
            </a:r>
            <a:endParaRPr lang="fr-F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>
                <a:solidFill>
                  <a:schemeClr val="bg1"/>
                </a:solidFill>
              </a:rPr>
              <a:t>Procéder </a:t>
            </a:r>
            <a:r>
              <a:rPr lang="fr-FR" dirty="0">
                <a:solidFill>
                  <a:schemeClr val="bg1"/>
                </a:solidFill>
              </a:rPr>
              <a:t>à son </a:t>
            </a:r>
            <a:r>
              <a:rPr lang="fr-FR" dirty="0" smtClean="0">
                <a:solidFill>
                  <a:schemeClr val="bg1"/>
                </a:solidFill>
              </a:rPr>
              <a:t>évaluation;</a:t>
            </a:r>
            <a:endParaRPr lang="fr-F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>
                <a:solidFill>
                  <a:schemeClr val="bg1"/>
                </a:solidFill>
              </a:rPr>
              <a:t>Et </a:t>
            </a:r>
            <a:r>
              <a:rPr lang="fr-FR" dirty="0">
                <a:solidFill>
                  <a:schemeClr val="bg1"/>
                </a:solidFill>
              </a:rPr>
              <a:t>proposer des pistes pour </a:t>
            </a:r>
            <a:r>
              <a:rPr lang="fr-FR" dirty="0" smtClean="0">
                <a:solidFill>
                  <a:schemeClr val="bg1"/>
                </a:solidFill>
              </a:rPr>
              <a:t>sa révision.</a:t>
            </a:r>
            <a:endParaRPr lang="fr-FR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96043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Présentation des résultats de la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79526"/>
            <a:ext cx="7886700" cy="50768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Les résultats de la recherche sont présentés en fonction des sous-thématiques abordées avec les interviewés :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>
                <a:solidFill>
                  <a:schemeClr val="bg1"/>
                </a:solidFill>
              </a:rPr>
              <a:t>Passage du PCN 1975 au SCF.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>
                <a:solidFill>
                  <a:schemeClr val="bg1"/>
                </a:solidFill>
              </a:rPr>
              <a:t>Impacts dus à la première application du SCF. 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>
                <a:solidFill>
                  <a:schemeClr val="bg1"/>
                </a:solidFill>
              </a:rPr>
              <a:t>La sous-activité des stocks.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>
                <a:solidFill>
                  <a:schemeClr val="bg1"/>
                </a:solidFill>
              </a:rPr>
              <a:t>Les annexes. 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>
                <a:solidFill>
                  <a:schemeClr val="bg1"/>
                </a:solidFill>
              </a:rPr>
              <a:t>Provisions pour risques et charges. 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>
                <a:solidFill>
                  <a:schemeClr val="bg1"/>
                </a:solidFill>
              </a:rPr>
              <a:t>Les contrats de concession publique. 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>
                <a:solidFill>
                  <a:schemeClr val="bg1"/>
                </a:solidFill>
              </a:rPr>
              <a:t>Evaluation du système comptable financier. 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960438"/>
          </a:xfrm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445000"/>
          </a:xfrm>
        </p:spPr>
        <p:txBody>
          <a:bodyPr rtlCol="0">
            <a:normAutofit fontScale="77500" lnSpcReduction="20000"/>
          </a:bodyPr>
          <a:lstStyle/>
          <a:p>
            <a:pPr lvl="1" algn="just">
              <a:buFont typeface="Wingdings" charset="2"/>
              <a:buChar char="v"/>
              <a:defRPr/>
            </a:pPr>
            <a:r>
              <a:rPr lang="fr-FR" sz="4300" dirty="0"/>
              <a:t> </a:t>
            </a:r>
            <a:r>
              <a:rPr lang="fr-FR" sz="4300" dirty="0">
                <a:solidFill>
                  <a:schemeClr val="bg1"/>
                </a:solidFill>
              </a:rPr>
              <a:t>La </a:t>
            </a:r>
            <a:r>
              <a:rPr lang="fr-FR" sz="4300" dirty="0" smtClean="0">
                <a:solidFill>
                  <a:schemeClr val="bg1"/>
                </a:solidFill>
              </a:rPr>
              <a:t>révision du </a:t>
            </a:r>
            <a:r>
              <a:rPr lang="fr-FR" sz="4300" dirty="0">
                <a:solidFill>
                  <a:schemeClr val="bg1"/>
                </a:solidFill>
              </a:rPr>
              <a:t>SCF passe par :</a:t>
            </a:r>
          </a:p>
          <a:p>
            <a:pPr algn="just"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endParaRPr lang="fr-F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bg1"/>
                </a:solidFill>
              </a:rPr>
              <a:t>La suppression de normes comptables dont l’application est </a:t>
            </a:r>
            <a:r>
              <a:rPr lang="fr-FR" dirty="0" smtClean="0">
                <a:solidFill>
                  <a:schemeClr val="bg1"/>
                </a:solidFill>
              </a:rPr>
              <a:t>impossible.</a:t>
            </a:r>
            <a:endParaRPr lang="fr-F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bg1"/>
                </a:solidFill>
              </a:rPr>
              <a:t> la simplification de normes </a:t>
            </a:r>
            <a:r>
              <a:rPr lang="fr-FR" dirty="0" smtClean="0">
                <a:solidFill>
                  <a:schemeClr val="bg1"/>
                </a:solidFill>
              </a:rPr>
              <a:t>complexes.</a:t>
            </a:r>
            <a:endParaRPr lang="fr-F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bg1"/>
                </a:solidFill>
              </a:rPr>
              <a:t>et l’ajout d’autres normes </a:t>
            </a:r>
            <a:r>
              <a:rPr lang="fr-FR" dirty="0" smtClean="0">
                <a:solidFill>
                  <a:schemeClr val="bg1"/>
                </a:solidFill>
              </a:rPr>
              <a:t>indispensables. 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fr-FR" dirty="0" smtClean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 smtClean="0">
                <a:solidFill>
                  <a:schemeClr val="bg1"/>
                </a:solidFill>
              </a:rPr>
              <a:t>La mise à jour des normes du SCF ainsi que son cadre conceptuel. </a:t>
            </a:r>
            <a:endParaRPr lang="fr-FR" dirty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400" b="1" dirty="0">
                <a:latin typeface="Arial" charset="0"/>
                <a:ea typeface="Arial" charset="0"/>
                <a:cs typeface="Arial" charset="0"/>
              </a:rPr>
              <a:t> 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960438"/>
          </a:xfrm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352928" cy="5184576"/>
          </a:xfrm>
        </p:spPr>
        <p:txBody>
          <a:bodyPr rtlCol="0">
            <a:normAutofit fontScale="55000" lnSpcReduction="20000"/>
          </a:bodyPr>
          <a:lstStyle/>
          <a:p>
            <a:pPr lvl="1" algn="just">
              <a:buFont typeface="Wingdings" charset="2"/>
              <a:buChar char="v"/>
              <a:defRPr/>
            </a:pPr>
            <a:r>
              <a:rPr lang="fr-FR" sz="4300" b="1" dirty="0"/>
              <a:t> </a:t>
            </a:r>
            <a:r>
              <a:rPr lang="fr-FR" sz="4400" b="1" dirty="0" smtClean="0">
                <a:solidFill>
                  <a:schemeClr val="bg1"/>
                </a:solidFill>
              </a:rPr>
              <a:t>A fin de réussir</a:t>
            </a:r>
            <a:r>
              <a:rPr lang="fr-FR" sz="4300" b="1" dirty="0" smtClean="0"/>
              <a:t> l</a:t>
            </a:r>
            <a:r>
              <a:rPr lang="fr-FR" sz="4300" b="1" dirty="0" smtClean="0">
                <a:solidFill>
                  <a:schemeClr val="bg1"/>
                </a:solidFill>
              </a:rPr>
              <a:t>a révision du SCF, il y a lieu de :</a:t>
            </a:r>
          </a:p>
          <a:p>
            <a:pPr lvl="1" algn="just">
              <a:buNone/>
              <a:defRPr/>
            </a:pPr>
            <a:endParaRPr lang="fr-FR" sz="4300" dirty="0" smtClean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  <a:defRPr/>
            </a:pPr>
            <a:r>
              <a:rPr lang="fr-FR" sz="4300" dirty="0" smtClean="0">
                <a:solidFill>
                  <a:schemeClr val="bg1"/>
                </a:solidFill>
              </a:rPr>
              <a:t>Se référer aux référentiels comptables éprouvés (IFRS PME et IAS/IFRS).</a:t>
            </a:r>
          </a:p>
          <a:p>
            <a:pPr lvl="1" algn="just">
              <a:buNone/>
              <a:defRPr/>
            </a:pPr>
            <a:endParaRPr lang="fr-FR" sz="1500" dirty="0" smtClean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  <a:defRPr/>
            </a:pPr>
            <a:r>
              <a:rPr lang="fr-FR" sz="4300" dirty="0" smtClean="0">
                <a:solidFill>
                  <a:schemeClr val="bg1"/>
                </a:solidFill>
              </a:rPr>
              <a:t>Tenir compte des particularités économiques, sociales et politiques  de l’Algérie.</a:t>
            </a:r>
          </a:p>
          <a:p>
            <a:pPr lvl="1" algn="just">
              <a:buNone/>
              <a:defRPr/>
            </a:pPr>
            <a:endParaRPr lang="fr-FR" sz="1500" dirty="0" smtClean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  <a:defRPr/>
            </a:pPr>
            <a:r>
              <a:rPr lang="fr-FR" sz="4300" dirty="0" smtClean="0">
                <a:solidFill>
                  <a:schemeClr val="bg1"/>
                </a:solidFill>
              </a:rPr>
              <a:t>Arrêter une stratégie de révision bien réfléchie.</a:t>
            </a:r>
          </a:p>
          <a:p>
            <a:pPr lvl="1" algn="just">
              <a:buNone/>
              <a:defRPr/>
            </a:pPr>
            <a:endParaRPr lang="fr-FR" sz="1500" dirty="0" smtClean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  <a:defRPr/>
            </a:pPr>
            <a:r>
              <a:rPr lang="fr-FR" sz="4300" dirty="0" smtClean="0">
                <a:solidFill>
                  <a:schemeClr val="bg1"/>
                </a:solidFill>
              </a:rPr>
              <a:t>Associer l’université à ce grand chantier.</a:t>
            </a:r>
          </a:p>
          <a:p>
            <a:pPr lvl="1" algn="just">
              <a:buNone/>
              <a:defRPr/>
            </a:pPr>
            <a:endParaRPr lang="fr-FR" sz="1700" dirty="0" smtClean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  <a:defRPr/>
            </a:pPr>
            <a:r>
              <a:rPr lang="fr-FR" sz="4300" dirty="0" smtClean="0">
                <a:solidFill>
                  <a:schemeClr val="bg1"/>
                </a:solidFill>
              </a:rPr>
              <a:t>Lancer un appel à contribution à toutes les parties concernées pour apporter leurs propositions et remarques liées à la révision du SCF.  </a:t>
            </a:r>
          </a:p>
          <a:p>
            <a:pPr lvl="1" algn="just">
              <a:buNone/>
              <a:defRPr/>
            </a:pPr>
            <a:endParaRPr lang="fr-FR" sz="1700" dirty="0" smtClean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  <a:defRPr/>
            </a:pPr>
            <a:r>
              <a:rPr lang="fr-FR" sz="4300" dirty="0" smtClean="0">
                <a:solidFill>
                  <a:schemeClr val="bg1"/>
                </a:solidFill>
              </a:rPr>
              <a:t>Doter le groupe de révision des moyens humains, financiers et matériels indispensables.</a:t>
            </a:r>
          </a:p>
          <a:p>
            <a:pPr lvl="1" algn="just">
              <a:buFontTx/>
              <a:buChar char="-"/>
              <a:defRPr/>
            </a:pPr>
            <a:endParaRPr lang="fr-FR" sz="4300" dirty="0" smtClean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  <a:defRPr/>
            </a:pPr>
            <a:endParaRPr lang="fr-FR" sz="43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79512" y="188641"/>
          <a:ext cx="8784976" cy="6310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1933">
                  <a:extLst>
                    <a:ext uri="{9D8B030D-6E8A-4147-A177-3AD203B41FA5}"/>
                  </a:extLst>
                </a:gridCol>
                <a:gridCol w="2323207">
                  <a:extLst>
                    <a:ext uri="{9D8B030D-6E8A-4147-A177-3AD203B41FA5}"/>
                  </a:extLst>
                </a:gridCol>
                <a:gridCol w="3339836">
                  <a:extLst>
                    <a:ext uri="{9D8B030D-6E8A-4147-A177-3AD203B41FA5}"/>
                  </a:extLst>
                </a:gridCol>
              </a:tblGrid>
              <a:tr h="3127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Normes comptables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IFRS-PME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IAS/IFRS  - SIC/IFRIC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3876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Sous-activité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Section n° 13 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IAS 2 « Stocks et encours </a:t>
                      </a:r>
                      <a:r>
                        <a:rPr lang="fr-FR" sz="1300" b="1" dirty="0" smtClean="0">
                          <a:effectLst/>
                        </a:rPr>
                        <a:t>»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5426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Instruments financiers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Sections n° 11 </a:t>
                      </a:r>
                      <a:r>
                        <a:rPr lang="fr-FR" sz="1300" b="1" dirty="0" smtClean="0">
                          <a:effectLst/>
                        </a:rPr>
                        <a:t>et  12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 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5426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</a:rPr>
                        <a:t>Amortissement du fonds de commerce </a:t>
                      </a:r>
                      <a:endParaRPr lang="fr-FR" sz="13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Section n° 19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 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6076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Première application du SCF 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Section n° 35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</a:rPr>
                        <a:t> IFRS 1 « 1</a:t>
                      </a:r>
                      <a:r>
                        <a:rPr lang="fr-FR" sz="1300" b="1" baseline="30000" dirty="0">
                          <a:effectLst/>
                        </a:rPr>
                        <a:t>ère</a:t>
                      </a:r>
                      <a:r>
                        <a:rPr lang="fr-FR" sz="1300" b="1" dirty="0">
                          <a:effectLst/>
                        </a:rPr>
                        <a:t> application des IAS/IFRS </a:t>
                      </a:r>
                      <a:r>
                        <a:rPr lang="fr-FR" sz="1300" b="1" dirty="0" smtClean="0">
                          <a:effectLst/>
                        </a:rPr>
                        <a:t>»</a:t>
                      </a:r>
                      <a:endParaRPr lang="fr-FR" sz="1300" b="1" dirty="0">
                        <a:effectLst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5426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Produits des activités ordinaires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Section n° 23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IAS 18 « Produits des activités ordinaires »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5426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</a:rPr>
                        <a:t>Etats financiers intermédiaires</a:t>
                      </a:r>
                      <a:endParaRPr lang="fr-FR" sz="13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 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IAS 34 « Etats financiers intermédiaires »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5426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Contrats d’assurance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</a:rPr>
                        <a:t> </a:t>
                      </a:r>
                      <a:endParaRPr lang="fr-FR" sz="13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IFRS 4 « Les contrats d’assurances »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6591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</a:rPr>
                        <a:t>Evaluation des ressources minières</a:t>
                      </a:r>
                      <a:endParaRPr lang="fr-FR" sz="13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 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IFRS 6 « Exploration et évaluation des ressources minières »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5426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</a:rPr>
                        <a:t>La juste valeur</a:t>
                      </a:r>
                      <a:endParaRPr lang="fr-FR" sz="13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</a:rPr>
                        <a:t> </a:t>
                      </a:r>
                      <a:endParaRPr lang="fr-FR" sz="13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IFRS 13 « Evaluation de la juste valeur »</a:t>
                      </a: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6702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</a:rPr>
                        <a:t>Les situations hyper-inflationnistes</a:t>
                      </a:r>
                      <a:endParaRPr lang="fr-FR" sz="13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</a:rPr>
                        <a:t> </a:t>
                      </a:r>
                      <a:endParaRPr lang="fr-FR" sz="13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</a:rPr>
                        <a:t>IAS 29 </a:t>
                      </a:r>
                      <a:r>
                        <a:rPr lang="fr-FR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Information financière dans les économies hyperinflationistes »</a:t>
                      </a: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  <a:tr h="4170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Concessions publiques</a:t>
                      </a: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3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301" marR="44301" marT="0" marB="0"/>
                </a:tc>
                <a:tc>
                  <a:txBody>
                    <a:bodyPr/>
                    <a:lstStyle/>
                    <a:p>
                      <a:r>
                        <a:rPr lang="fr-FR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SIC 29 et IFRIC 12  sur « Accords de concession de services ».</a:t>
                      </a:r>
                    </a:p>
                  </a:txBody>
                  <a:tcPr marL="44301" marR="44301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Contexte</a:t>
            </a:r>
            <a:endParaRPr lang="fr-FR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F:\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357298"/>
            <a:ext cx="6143668" cy="428628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785918" y="2285992"/>
            <a:ext cx="1357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SCF (Nomes comptables IAS/IFRS</a:t>
            </a:r>
          </a:p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 2004)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00760" y="250030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IAS/IFRS</a:t>
            </a:r>
          </a:p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857224" y="5786453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peut tout faire par petits pas mesurés, mais il faut parfois avoir le courage de faire un grand saut ; un abîme ne se franchit pas en deux petits bonds.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142984"/>
            <a:ext cx="6572296" cy="4714907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357422" y="2857497"/>
            <a:ext cx="12858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SCF (Nomes comptables IAS/IFRS</a:t>
            </a:r>
          </a:p>
          <a:p>
            <a:pPr algn="ctr"/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 2004)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57818" y="3214686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IAS/IFRS</a:t>
            </a:r>
          </a:p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  <a:p>
            <a:endParaRPr lang="fr-FR" dirty="0"/>
          </a:p>
        </p:txBody>
      </p:sp>
      <p:pic>
        <p:nvPicPr>
          <p:cNvPr id="8" name="Image 7" descr="echel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37784">
            <a:off x="3373247" y="4069667"/>
            <a:ext cx="2000115" cy="357190"/>
          </a:xfrm>
          <a:prstGeom prst="rect">
            <a:avLst/>
          </a:prstGeom>
          <a:solidFill>
            <a:schemeClr val="accent1">
              <a:lumMod val="20000"/>
              <a:lumOff val="80000"/>
              <a:alpha val="64000"/>
            </a:schemeClr>
          </a:solidFill>
        </p:spPr>
      </p:pic>
      <p:sp>
        <p:nvSpPr>
          <p:cNvPr id="9" name="ZoneTexte 8"/>
          <p:cNvSpPr txBox="1"/>
          <p:nvPr/>
        </p:nvSpPr>
        <p:spPr>
          <a:xfrm>
            <a:off x="3786182" y="45005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IFRS</a:t>
            </a:r>
          </a:p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PME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6244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Beaucoup de Courage  et</a:t>
            </a:r>
            <a:b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 Succès</a:t>
            </a:r>
            <a:b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\Desktop\10703135-homme-d-affaires-heureux-holding-succès-texte-et-en-sautant-sur-le-champ-ver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428596" y="587727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Groupe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Chargé de  la Révision du SCF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6984776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pour votre attention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Un important GAP entre le SCF et les normes comptables IAS /IFRS 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4" name="Espace réservé du contenu 3" descr="images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928802"/>
            <a:ext cx="6358076" cy="4572032"/>
          </a:xfrm>
        </p:spPr>
      </p:pic>
      <p:sp>
        <p:nvSpPr>
          <p:cNvPr id="7" name="Pensées 6"/>
          <p:cNvSpPr/>
          <p:nvPr/>
        </p:nvSpPr>
        <p:spPr>
          <a:xfrm>
            <a:off x="3714744" y="2000240"/>
            <a:ext cx="1785950" cy="857256"/>
          </a:xfrm>
          <a:prstGeom prst="cloudCallout">
            <a:avLst>
              <a:gd name="adj1" fmla="val -49930"/>
              <a:gd name="adj2" fmla="val 863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28794" y="2285992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IFRS 9</a:t>
            </a:r>
          </a:p>
          <a:p>
            <a:r>
              <a:rPr lang="fr-FR" b="1" dirty="0" smtClean="0"/>
              <a:t>IFRS 15</a:t>
            </a:r>
          </a:p>
          <a:p>
            <a:r>
              <a:rPr lang="fr-FR" b="1" dirty="0" smtClean="0"/>
              <a:t>IFRS 17  	</a:t>
            </a:r>
          </a:p>
        </p:txBody>
      </p:sp>
      <p:sp>
        <p:nvSpPr>
          <p:cNvPr id="6" name="Pensées 5"/>
          <p:cNvSpPr/>
          <p:nvPr/>
        </p:nvSpPr>
        <p:spPr>
          <a:xfrm>
            <a:off x="1724004" y="2152640"/>
            <a:ext cx="1785950" cy="1357322"/>
          </a:xfrm>
          <a:prstGeom prst="cloudCallout">
            <a:avLst>
              <a:gd name="adj1" fmla="val 35403"/>
              <a:gd name="adj2" fmla="val 884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857620" y="21309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IFRS PME!!!!!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 animBg="1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sz="quarter" idx="4"/>
          </p:nvPr>
        </p:nvGraphicFramePr>
        <p:xfrm>
          <a:off x="4645025" y="571500"/>
          <a:ext cx="4041775" cy="58645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1775"/>
              </a:tblGrid>
              <a:tr h="547200">
                <a:tc>
                  <a:txBody>
                    <a:bodyPr/>
                    <a:lstStyle/>
                    <a:p>
                      <a:r>
                        <a:rPr lang="fr-FR" sz="2800" b="1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Règles d’évaluation - SCF</a:t>
                      </a:r>
                    </a:p>
                  </a:txBody>
                  <a:tcPr/>
                </a:tc>
              </a:tr>
              <a:tr h="52435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Non prévu par le SCF</a:t>
                      </a:r>
                    </a:p>
                  </a:txBody>
                  <a:tcPr marL="68580" marR="68580" marT="0" marB="0" anchor="ctr"/>
                </a:tc>
              </a:tr>
              <a:tr h="1285884">
                <a:tc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 Chapitre 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II. Section 2 - Actifs financiers non courants (Immobilisations financières) : titres et créances</a:t>
                      </a:r>
                    </a:p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 Chapitre II. Section 6 - Emprunts et autres passifs financiers</a:t>
                      </a: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Chapitre III. Section 2 – Consolidations - Regroupement d’entités - Comptes consolidés.</a:t>
                      </a:r>
                    </a:p>
                  </a:txBody>
                  <a:tcPr anchor="ctr"/>
                </a:tc>
              </a:tr>
              <a:tr h="555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 mot « juste valeur » a été mentionné 37 fois dans les méthodes d’évaluation prévues par la SCF. </a:t>
                      </a: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fr-F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Chapitre I. principes généraux. Section 1 : Comptabilisation des actifs, des passifs, des charges et des produits.</a:t>
                      </a:r>
                    </a:p>
                    <a:p>
                      <a:r>
                        <a:rPr lang="fr-F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 Chapitre III. Section 3 - Contrats à long terme.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4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Chapitre III. Section 5 - Contrats de location – financement</a:t>
                      </a: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47200"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2"/>
          </p:nvPr>
        </p:nvGraphicFramePr>
        <p:xfrm>
          <a:off x="457200" y="571500"/>
          <a:ext cx="4043362" cy="58817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3362"/>
              </a:tblGrid>
              <a:tr h="547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Nouvelles Normes IFRS </a:t>
                      </a:r>
                      <a:r>
                        <a:rPr lang="fr-FR" sz="2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547688">
                <a:tc>
                  <a:txBody>
                    <a:bodyPr/>
                    <a:lstStyle/>
                    <a:p>
                      <a:r>
                        <a:rPr lang="fr-FR" sz="105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IFRS 6 «Prospection et évaluation de ressources minérales »</a:t>
                      </a:r>
                      <a:endParaRPr lang="fr-FR" sz="105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230626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5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IFRS 9 « Instruments financiers » qui remplace la norme « IAS 39  - Instruments financiers : Comptabilisation et évaluation »</a:t>
                      </a:r>
                    </a:p>
                  </a:txBody>
                  <a:tcPr marL="68580" marR="68580" marT="0" marB="0" anchor="ctr"/>
                </a:tc>
              </a:tr>
              <a:tr h="88868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5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Normes IFRS sur les comptes consolidés.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r-FR" sz="105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IFRS 10 /Etats financiers consolidés.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r-FR" sz="105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IFRS 11/ Partenariats ou Accords conjoints.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r-FR" sz="105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IFRS 12/ Informations sur les participations dans d’autres entités.</a:t>
                      </a:r>
                    </a:p>
                  </a:txBody>
                  <a:tcPr marL="68580" marR="68580" marT="0" marB="0" anchor="ctr"/>
                </a:tc>
              </a:tr>
              <a:tr h="547688">
                <a:tc>
                  <a:txBody>
                    <a:bodyPr/>
                    <a:lstStyle/>
                    <a:p>
                      <a:r>
                        <a:rPr lang="fr-FR" sz="105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IFRS 13 « Evaluation de la juste valeur »</a:t>
                      </a:r>
                    </a:p>
                    <a:p>
                      <a:r>
                        <a:rPr lang="fr-FR" sz="105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IFRS 13 s’applique aux IFRS qui exigent ou permettent des évaluations à la juste valeur ou la communication d’informations sur la juste valeur</a:t>
                      </a:r>
                      <a:endParaRPr lang="fr-FR" sz="105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00136">
                <a:tc>
                  <a:txBody>
                    <a:bodyPr/>
                    <a:lstStyle/>
                    <a:p>
                      <a:r>
                        <a:rPr lang="fr-FR" sz="105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IFRS 15 – Produits des activités ordinaires tirés des contrats conclus avec des clients.</a:t>
                      </a:r>
                      <a:endParaRPr lang="fr-FR" sz="105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4768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5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IFRS </a:t>
                      </a:r>
                      <a:r>
                        <a:rPr lang="fr-FR" sz="1050" b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16 </a:t>
                      </a:r>
                      <a:r>
                        <a:rPr lang="fr-FR" sz="105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contrats de location.</a:t>
                      </a:r>
                    </a:p>
                  </a:txBody>
                  <a:tcPr marL="68580" marR="68580" marT="0" marB="0" anchor="ctr"/>
                </a:tc>
              </a:tr>
              <a:tr h="547688">
                <a:tc>
                  <a:txBody>
                    <a:bodyPr/>
                    <a:lstStyle/>
                    <a:p>
                      <a:r>
                        <a:rPr lang="fr-FR" sz="105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IFRS pour les PME</a:t>
                      </a:r>
                      <a:endParaRPr lang="fr-FR" sz="105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24847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 système économique de L’Algérie comprend une proportion importante de PME et de TPE.</a:t>
            </a:r>
          </a:p>
          <a:p>
            <a:pPr>
              <a:buNone/>
            </a:pPr>
            <a:endParaRPr lang="fr-FR" sz="800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L’Algérie comptait, au 31/12/2015, 934 569 petites et moyennes entreprises (PME).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Elles employaient deux millions et quatre cent mille employés.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La quasi-totalité de ces entités relève du secteur privé, soit 99,94 %, ce qui correspond à 934 008 PME.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11560" y="5733256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Source :  </a:t>
            </a:r>
            <a:r>
              <a:rPr kumimoji="0" lang="x-none" sz="30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Ministère de l’Industrie et des Mines, Direction Générale de la Veille Stratégique, des Etudes et des Systèmes d’Information, Bulletin d’information statistique, Numéro 28, Edition mai 2016.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28650" y="206375"/>
            <a:ext cx="7886700" cy="774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chemeClr val="accent2"/>
                </a:solidFill>
                <a:latin typeface="Arial" charset="0"/>
                <a:ea typeface="+mj-ea"/>
                <a:cs typeface="Arial" charset="0"/>
              </a:rPr>
              <a:t>Tissu économique de l’Algérie</a:t>
            </a: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Problématique</a:t>
            </a:r>
            <a:endParaRPr lang="fr-FR" sz="3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principale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Quelle  stratégie à adopter pour la révision du SCF ? »</a:t>
            </a:r>
          </a:p>
          <a:p>
            <a:pPr marL="0" indent="0" algn="just">
              <a:buNone/>
            </a:pPr>
            <a:endParaRPr lang="fr-F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Sous-questions</a:t>
            </a:r>
          </a:p>
          <a:p>
            <a:pPr marL="720725" indent="-457200" algn="just">
              <a:buFontTx/>
              <a:buChar char="-"/>
              <a:tabLst>
                <a:tab pos="720725" algn="l"/>
              </a:tabLst>
            </a:pP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Doit-on réviser le SCF par rapport aux nouvelles normes et aux nouveaux amendements de l’IASB ?</a:t>
            </a:r>
          </a:p>
          <a:p>
            <a:pPr marL="720725" lvl="0" indent="-457200" algn="just">
              <a:buFontTx/>
              <a:buChar char="-"/>
              <a:tabLst>
                <a:tab pos="720725" algn="l"/>
              </a:tabLst>
            </a:pP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Doit-on consulter les parties concernées par le SCF ?</a:t>
            </a:r>
          </a:p>
          <a:p>
            <a:pPr marL="720725" lvl="0" indent="-457200" algn="just">
              <a:buFontTx/>
              <a:buChar char="-"/>
              <a:tabLst>
                <a:tab pos="720725" algn="l"/>
              </a:tabLst>
            </a:pP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Qu’elles seront les coûts et les avantages de cette révision ?</a:t>
            </a:r>
          </a:p>
          <a:p>
            <a:pPr>
              <a:buNone/>
            </a:pPr>
            <a:endParaRPr lang="fr-F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Quelles solutions pour cette problématique ?</a:t>
            </a:r>
            <a:endParaRPr lang="fr-FR" sz="3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résoudre cette problématique, il faut :</a:t>
            </a:r>
          </a:p>
          <a:p>
            <a:pPr marL="0" indent="0" algn="just">
              <a:buNone/>
            </a:pPr>
            <a:endParaRPr lang="fr-F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étudier le contexte de l’application du SCF,</a:t>
            </a:r>
          </a:p>
          <a:p>
            <a:pPr marL="0" indent="0" algn="just">
              <a:buFontTx/>
              <a:buChar char="-"/>
            </a:pPr>
            <a:endParaRPr lang="fr-F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travers une étude empirique.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96043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Contexte de l’application du SCF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79526"/>
            <a:ext cx="7886700" cy="48672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charset="2"/>
              <a:buChar char="v"/>
              <a:defRPr/>
            </a:pP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>
                <a:solidFill>
                  <a:schemeClr val="bg1"/>
                </a:solidFill>
              </a:rPr>
              <a:t>Le SCF s’inspire des normes IAS/IFRS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fr-FR" dirty="0">
              <a:solidFill>
                <a:schemeClr val="bg1"/>
              </a:solidFill>
            </a:endParaRP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>
                <a:solidFill>
                  <a:schemeClr val="bg1"/>
                </a:solidFill>
              </a:rPr>
              <a:t>Depuis sa promulgation en 2007, et son entrée en vigueur en 2010, il n’a connu aucune évolution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fr-FR" dirty="0">
              <a:solidFill>
                <a:schemeClr val="bg1"/>
              </a:solidFill>
            </a:endParaRP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>
                <a:solidFill>
                  <a:schemeClr val="bg1"/>
                </a:solidFill>
              </a:rPr>
              <a:t>Il fait l’objet </a:t>
            </a:r>
            <a:r>
              <a:rPr lang="fr-FR" dirty="0" smtClean="0">
                <a:solidFill>
                  <a:schemeClr val="bg1"/>
                </a:solidFill>
              </a:rPr>
              <a:t> actuellement de </a:t>
            </a:r>
            <a:r>
              <a:rPr lang="fr-FR" dirty="0">
                <a:solidFill>
                  <a:schemeClr val="bg1"/>
                </a:solidFill>
              </a:rPr>
              <a:t>plusieurs critiques dues aux difficultés rencontrées </a:t>
            </a:r>
            <a:r>
              <a:rPr lang="fr-FR" dirty="0" smtClean="0">
                <a:solidFill>
                  <a:schemeClr val="bg1"/>
                </a:solidFill>
              </a:rPr>
              <a:t>lors </a:t>
            </a:r>
            <a:r>
              <a:rPr lang="fr-FR" dirty="0">
                <a:solidFill>
                  <a:schemeClr val="bg1"/>
                </a:solidFill>
              </a:rPr>
              <a:t>de son application.</a:t>
            </a:r>
          </a:p>
          <a:p>
            <a:pPr fontAlgn="auto">
              <a:spcAft>
                <a:spcPts val="0"/>
              </a:spcAft>
              <a:buFont typeface="Wingdings" charset="2"/>
              <a:buChar char="v"/>
              <a:defRPr/>
            </a:pP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Wingdings" charset="2"/>
              <a:buChar char="v"/>
              <a:defRPr/>
            </a:pP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CC323-D19A-44B8-8DFE-731EA3BACD85}" type="slidenum">
              <a:rPr lang="fr-FR" sz="1600" b="1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8</a:t>
            </a:fld>
            <a:endParaRPr lang="fr-FR" sz="1600" b="1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960438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Contexte de l’application du SCF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79526"/>
            <a:ext cx="7886700" cy="5029794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charset="2"/>
              <a:buChar char="v"/>
              <a:defRPr/>
            </a:pP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Wingdings" charset="2"/>
              <a:buChar char="v"/>
              <a:defRPr/>
            </a:pP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>
                <a:solidFill>
                  <a:schemeClr val="bg1"/>
                </a:solidFill>
              </a:rPr>
              <a:t>Le </a:t>
            </a:r>
            <a:r>
              <a:rPr lang="fr-FR" dirty="0">
                <a:solidFill>
                  <a:schemeClr val="bg1"/>
                </a:solidFill>
              </a:rPr>
              <a:t>SCF ne s’adapte guère avec l’environnement comptable de </a:t>
            </a:r>
            <a:r>
              <a:rPr lang="fr-FR" dirty="0" smtClean="0">
                <a:solidFill>
                  <a:schemeClr val="bg1"/>
                </a:solidFill>
              </a:rPr>
              <a:t>l’Algérie.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fr-FR" dirty="0" smtClean="0">
              <a:solidFill>
                <a:schemeClr val="bg1"/>
              </a:solidFill>
            </a:endParaRP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>
                <a:solidFill>
                  <a:schemeClr val="bg1"/>
                </a:solidFill>
              </a:rPr>
              <a:t>La </a:t>
            </a:r>
            <a:r>
              <a:rPr lang="fr-FR" dirty="0">
                <a:solidFill>
                  <a:schemeClr val="bg1"/>
                </a:solidFill>
              </a:rPr>
              <a:t>quasi-totalité des entités qui composent le tissu économique est représentée par des petites et moyennes entités (PME).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>
              <a:solidFill>
                <a:schemeClr val="bg1"/>
              </a:solidFill>
            </a:endParaRP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>
                <a:solidFill>
                  <a:schemeClr val="bg1"/>
                </a:solidFill>
              </a:rPr>
              <a:t> Ce qui justifie la nécessité de son </a:t>
            </a:r>
            <a:r>
              <a:rPr lang="fr-FR" dirty="0" smtClean="0">
                <a:solidFill>
                  <a:schemeClr val="bg1"/>
                </a:solidFill>
              </a:rPr>
              <a:t>évaluation et révision.</a:t>
            </a:r>
            <a:endParaRPr lang="fr-FR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" charset="2"/>
              <a:buChar char="v"/>
              <a:defRPr/>
            </a:pPr>
            <a:endParaRPr lang="fr-FR" sz="2400" b="1" dirty="0">
              <a:latin typeface="Arial" charset="0"/>
              <a:ea typeface="Arial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Wingdings" charset="2"/>
              <a:buChar char="v"/>
              <a:defRPr/>
            </a:pP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CC323-D19A-44B8-8DFE-731EA3BACD85}" type="slidenum">
              <a:rPr lang="fr-FR" sz="1600" b="1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9</a:t>
            </a:fld>
            <a:endParaRPr lang="fr-FR" sz="1600" b="1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Thème Off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789</TotalTime>
  <Words>1267</Words>
  <Application>Microsoft Office PowerPoint</Application>
  <PresentationFormat>Affichage à l'écran (4:3)</PresentationFormat>
  <Paragraphs>336</Paragraphs>
  <Slides>22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Les pistes de Révision du Système Comptable Financier</vt:lpstr>
      <vt:lpstr>Contexte</vt:lpstr>
      <vt:lpstr>Un important GAP entre le SCF et les normes comptables IAS /IFRS </vt:lpstr>
      <vt:lpstr>Diapositive 4</vt:lpstr>
      <vt:lpstr> </vt:lpstr>
      <vt:lpstr>Problématique</vt:lpstr>
      <vt:lpstr>Quelles solutions pour cette problématique ?</vt:lpstr>
      <vt:lpstr>Contexte de l’application du SCF</vt:lpstr>
      <vt:lpstr>Contexte de l’application du SCF</vt:lpstr>
      <vt:lpstr>Méthodologie de l’étude empirique</vt:lpstr>
      <vt:lpstr>Exploitation des résultats</vt:lpstr>
      <vt:lpstr>Mode de recueil des données primaires </vt:lpstr>
      <vt:lpstr>Diapositive 13</vt:lpstr>
      <vt:lpstr> Analyse des données primaires </vt:lpstr>
      <vt:lpstr>Les résultats de l’étude empirique</vt:lpstr>
      <vt:lpstr>Présentation des résultats de la recherche</vt:lpstr>
      <vt:lpstr>Conclusion</vt:lpstr>
      <vt:lpstr>Conclusion</vt:lpstr>
      <vt:lpstr>Diapositive 19</vt:lpstr>
      <vt:lpstr>Diapositive 20</vt:lpstr>
      <vt:lpstr>Beaucoup de Courage  et Grand Succès </vt:lpstr>
      <vt:lpstr>Merci pour votre attention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onlydoo</dc:creator>
  <cp:lastModifiedBy>HP</cp:lastModifiedBy>
  <cp:revision>35</cp:revision>
  <dcterms:created xsi:type="dcterms:W3CDTF">2010-04-18T17:56:15Z</dcterms:created>
  <dcterms:modified xsi:type="dcterms:W3CDTF">2018-05-14T14:50:52Z</dcterms:modified>
</cp:coreProperties>
</file>